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ource Serif 4 Semi Bold"/>
      <p:regular r:id="rId17"/>
    </p:embeddedFont>
    <p:embeddedFont>
      <p:font typeface="Source Serif 4 Semi Bold"/>
      <p:regular r:id="rId18"/>
    </p:embeddedFont>
    <p:embeddedFont>
      <p:font typeface="Source Serif 4 Semi Bold"/>
      <p:regular r:id="rId19"/>
    </p:embeddedFont>
    <p:embeddedFont>
      <p:font typeface="Source Serif 4 Semi Bold"/>
      <p:regular r:id="rId20"/>
    </p:embeddedFont>
    <p:embeddedFont>
      <p:font typeface="Source Sans 3"/>
      <p:regular r:id="rId21"/>
    </p:embeddedFont>
    <p:embeddedFont>
      <p:font typeface="Source Sans 3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svg"/><Relationship Id="rId10" Type="http://schemas.openxmlformats.org/officeDocument/2006/relationships/image" Target="../media/image-3-10.png"/><Relationship Id="rId11" Type="http://schemas.openxmlformats.org/officeDocument/2006/relationships/slideLayout" Target="../slideLayouts/slideLayout4.xml"/><Relationship Id="rId1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image" Target="../media/image-9-7.png"/><Relationship Id="rId8" Type="http://schemas.openxmlformats.org/officeDocument/2006/relationships/image" Target="../media/image-9-8.svg"/><Relationship Id="rId9" Type="http://schemas.openxmlformats.org/officeDocument/2006/relationships/image" Target="../media/image-9-9.png"/><Relationship Id="rId10" Type="http://schemas.openxmlformats.org/officeDocument/2006/relationships/image" Target="../media/image-9-10.svg"/><Relationship Id="rId11" Type="http://schemas.openxmlformats.org/officeDocument/2006/relationships/slideLayout" Target="../slideLayouts/slideLayout10.xml"/><Relationship Id="rId1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73950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InsightfulMastery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80249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Empowering Aspirants through Centralized Learning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45472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Presented by: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Blackbook Brigades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510694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26th December, 2025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0188" y="432316"/>
            <a:ext cx="4543544" cy="462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Future Roadmap &amp; Vision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50188" y="1287542"/>
            <a:ext cx="7268885" cy="554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InsightfulMastery bridges the gap between chaotic study habits and structured mastery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550188" y="1999536"/>
            <a:ext cx="7268885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platform transforms the competitive exam preparation landscape by centralizing resources, ensuring quality, and fostering direct mentorship connections.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550188" y="2659618"/>
            <a:ext cx="2755106" cy="231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Exciting Future Developments: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550188" y="3047881"/>
            <a:ext cx="7268885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AI-powered personalized study schedules adapting to individual learning patterns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550188" y="3354348"/>
            <a:ext cx="7268885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Interactive discussion forums enabling peer-to-peer learning and doubt resolution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550188" y="3660815"/>
            <a:ext cx="7268885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Comprehensive video lecture integration with expert faculty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550188" y="3967282"/>
            <a:ext cx="7268885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Advanced analytics tracking student performance across subjects and time periods</a:t>
            </a:r>
            <a:endParaRPr lang="en-US" sz="12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10074" y="1307187"/>
            <a:ext cx="5877639" cy="5877639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550188" y="7597378"/>
            <a:ext cx="7398425" cy="924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250"/>
              </a:lnSpc>
              <a:buNone/>
            </a:pPr>
            <a:r>
              <a:rPr lang="en-US" sz="58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Thank You!</a:t>
            </a:r>
            <a:endParaRPr lang="en-US" sz="5800" dirty="0"/>
          </a:p>
        </p:txBody>
      </p:sp>
      <p:sp>
        <p:nvSpPr>
          <p:cNvPr id="12" name="Text 9"/>
          <p:cNvSpPr/>
          <p:nvPr/>
        </p:nvSpPr>
        <p:spPr>
          <a:xfrm>
            <a:off x="550188" y="8757880"/>
            <a:ext cx="13530024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Join us in revolutionizing competitive exam preparation for millions of Indian aspirants.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594836"/>
            <a:ext cx="8951714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The Fragmented Learning Challenge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57118" y="1750100"/>
            <a:ext cx="6294239" cy="1038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Competitive exam aspirants for UPSC, GATE, and APPSC face a scattered learning ecosystem, jumping between 5–10 different websites daily to gather essential study materials.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7118" y="3004780"/>
            <a:ext cx="2545199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Critical Pain Points: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57118" y="3539252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Absence of verified, high-quality resources in one centralized location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7118" y="4307086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Difficulty tracking academic progress across diverse subjects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7118" y="4728805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 direct communication pathway to subject experts or administrators</a:t>
            </a:r>
            <a:endParaRPr lang="en-US" sz="17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6663" y="1798796"/>
            <a:ext cx="6294239" cy="629423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49285"/>
            <a:ext cx="1272254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Why This Problem Demands Immediate Action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132052"/>
            <a:ext cx="4158734" cy="3478887"/>
          </a:xfrm>
          <a:prstGeom prst="roundRect">
            <a:avLst>
              <a:gd name="adj" fmla="val 289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4659" y="2378988"/>
            <a:ext cx="718066" cy="718066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2065" y="2576393"/>
            <a:ext cx="323136" cy="32313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84659" y="3336369"/>
            <a:ext cx="298894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Time Efficiency Crisis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84659" y="3831908"/>
            <a:ext cx="366486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Students waste 30% of valuable study time merely searching for resources instead of actual learning and revision.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5235773" y="2132052"/>
            <a:ext cx="4158734" cy="3478887"/>
          </a:xfrm>
          <a:prstGeom prst="roundRect">
            <a:avLst>
              <a:gd name="adj" fmla="val 289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2709" y="2378988"/>
            <a:ext cx="718066" cy="718066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80115" y="2576393"/>
            <a:ext cx="323136" cy="32313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82709" y="333636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Accessibility Gap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5482709" y="3831908"/>
            <a:ext cx="366486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Rural students lack access to physical coaching centers and expensive reference materials, creating educational inequality.</a:t>
            </a:r>
            <a:endParaRPr lang="en-US" sz="1850" dirty="0"/>
          </a:p>
        </p:txBody>
      </p:sp>
      <p:sp>
        <p:nvSpPr>
          <p:cNvPr id="13" name="Shape 7"/>
          <p:cNvSpPr/>
          <p:nvPr/>
        </p:nvSpPr>
        <p:spPr>
          <a:xfrm>
            <a:off x="9633823" y="2132052"/>
            <a:ext cx="4158853" cy="3478887"/>
          </a:xfrm>
          <a:prstGeom prst="roundRect">
            <a:avLst>
              <a:gd name="adj" fmla="val 289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0759" y="2378988"/>
            <a:ext cx="718066" cy="718066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78164" y="2576393"/>
            <a:ext cx="323136" cy="323136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80759" y="333636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Quality Concerns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9880759" y="3831908"/>
            <a:ext cx="3664982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Misinformation in unverified PDFs and documents directly impacts exam performance and aspirant success rates.</a:t>
            </a:r>
            <a:endParaRPr lang="en-US" sz="1850" dirty="0"/>
          </a:p>
        </p:txBody>
      </p:sp>
      <p:sp>
        <p:nvSpPr>
          <p:cNvPr id="18" name="Shape 10"/>
          <p:cNvSpPr/>
          <p:nvPr/>
        </p:nvSpPr>
        <p:spPr>
          <a:xfrm>
            <a:off x="837724" y="5880140"/>
            <a:ext cx="12954952" cy="1400175"/>
          </a:xfrm>
          <a:prstGeom prst="roundRect">
            <a:avLst>
              <a:gd name="adj" fmla="val 7181"/>
            </a:avLst>
          </a:prstGeom>
          <a:solidFill>
            <a:srgbClr val="EFBEF4"/>
          </a:solidFill>
          <a:ln/>
        </p:spPr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7039" y="6228874"/>
            <a:ext cx="299204" cy="239316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1615559" y="6179225"/>
            <a:ext cx="1193780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Mission: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Democratize competitive exam education by providing a structured, secure, and comprehensive platform that ensures excellence for every aspirant.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3553" y="631388"/>
            <a:ext cx="13023294" cy="1350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Current Market Solutions: A Comparative Analysis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803553" y="2440900"/>
            <a:ext cx="4188023" cy="2464237"/>
          </a:xfrm>
          <a:prstGeom prst="roundRect">
            <a:avLst>
              <a:gd name="adj" fmla="val 5937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ABADD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3073" y="2440900"/>
            <a:ext cx="121920" cy="246423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55025" y="2700933"/>
            <a:ext cx="2701171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Unacademy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155025" y="3176349"/>
            <a:ext cx="3576518" cy="1468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High-cost subscription model centered on live video classes, limiting accessibility for budget-conscious students.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5221129" y="2440900"/>
            <a:ext cx="4188023" cy="2464237"/>
          </a:xfrm>
          <a:prstGeom prst="roundRect">
            <a:avLst>
              <a:gd name="adj" fmla="val 5937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ABADD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649" y="2440900"/>
            <a:ext cx="121920" cy="246423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572601" y="2700933"/>
            <a:ext cx="2701171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Byju's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5572601" y="3176349"/>
            <a:ext cx="3576518" cy="1468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Comprehensive content library but often lacks depth in regional exams like APPSC and state-level assessments.</a:t>
            </a:r>
            <a:endParaRPr lang="en-US" sz="1800" dirty="0"/>
          </a:p>
        </p:txBody>
      </p:sp>
      <p:sp>
        <p:nvSpPr>
          <p:cNvPr id="11" name="Shape 7"/>
          <p:cNvSpPr/>
          <p:nvPr/>
        </p:nvSpPr>
        <p:spPr>
          <a:xfrm>
            <a:off x="9638705" y="2440900"/>
            <a:ext cx="4188023" cy="2464237"/>
          </a:xfrm>
          <a:prstGeom prst="roundRect">
            <a:avLst>
              <a:gd name="adj" fmla="val 5937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ABADD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8225" y="2440900"/>
            <a:ext cx="121920" cy="246423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990177" y="2700933"/>
            <a:ext cx="2701171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Testbook</a:t>
            </a:r>
            <a:endParaRPr lang="en-US" sz="2100" dirty="0"/>
          </a:p>
        </p:txBody>
      </p:sp>
      <p:sp>
        <p:nvSpPr>
          <p:cNvPr id="14" name="Text 9"/>
          <p:cNvSpPr/>
          <p:nvPr/>
        </p:nvSpPr>
        <p:spPr>
          <a:xfrm>
            <a:off x="9990177" y="3176349"/>
            <a:ext cx="3576518" cy="1468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Strong quiz capabilities but weaker organizational structure for reference books and study materials management.</a:t>
            </a:r>
            <a:endParaRPr lang="en-US" sz="1800" dirty="0"/>
          </a:p>
        </p:txBody>
      </p:sp>
      <p:sp>
        <p:nvSpPr>
          <p:cNvPr id="15" name="Shape 10"/>
          <p:cNvSpPr/>
          <p:nvPr/>
        </p:nvSpPr>
        <p:spPr>
          <a:xfrm>
            <a:off x="803553" y="5134689"/>
            <a:ext cx="4188023" cy="2464237"/>
          </a:xfrm>
          <a:prstGeom prst="roundRect">
            <a:avLst>
              <a:gd name="adj" fmla="val 5937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ABADD"/>
            </a:solidFill>
            <a:prstDash val="solid"/>
          </a:ln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5134689"/>
            <a:ext cx="121920" cy="246423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155025" y="5394722"/>
            <a:ext cx="2701171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Adda247</a:t>
            </a:r>
            <a:endParaRPr lang="en-US" sz="2100" dirty="0"/>
          </a:p>
        </p:txBody>
      </p:sp>
      <p:sp>
        <p:nvSpPr>
          <p:cNvPr id="18" name="Text 12"/>
          <p:cNvSpPr/>
          <p:nvPr/>
        </p:nvSpPr>
        <p:spPr>
          <a:xfrm>
            <a:off x="1155025" y="5870138"/>
            <a:ext cx="3576518" cy="1468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Banking-focused platform with cluttered navigation that overwhelms users seeking streamlined learning experiences.</a:t>
            </a:r>
            <a:endParaRPr lang="en-US" sz="1800" dirty="0"/>
          </a:p>
        </p:txBody>
      </p:sp>
      <p:sp>
        <p:nvSpPr>
          <p:cNvPr id="19" name="Shape 13"/>
          <p:cNvSpPr/>
          <p:nvPr/>
        </p:nvSpPr>
        <p:spPr>
          <a:xfrm>
            <a:off x="5221129" y="5134689"/>
            <a:ext cx="4188023" cy="2464237"/>
          </a:xfrm>
          <a:prstGeom prst="roundRect">
            <a:avLst>
              <a:gd name="adj" fmla="val 5937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ABADD"/>
            </a:solidFill>
            <a:prstDash val="solid"/>
          </a:ln>
        </p:spPr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649" y="5134689"/>
            <a:ext cx="121920" cy="2464237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5572601" y="5394722"/>
            <a:ext cx="2701171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Government Portals</a:t>
            </a:r>
            <a:endParaRPr lang="en-US" sz="2100" dirty="0"/>
          </a:p>
        </p:txBody>
      </p:sp>
      <p:sp>
        <p:nvSpPr>
          <p:cNvPr id="22" name="Text 15"/>
          <p:cNvSpPr/>
          <p:nvPr/>
        </p:nvSpPr>
        <p:spPr>
          <a:xfrm>
            <a:off x="5572601" y="5870138"/>
            <a:ext cx="3576518" cy="1468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Provide previous papers but lack interactive quizzes, expert consultation, and modern engagement features.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8032" y="352068"/>
            <a:ext cx="5964079" cy="376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InsightfulMastery: The Superior Solution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448032" y="1048464"/>
            <a:ext cx="2562344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The One-Stop-Shop Approach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448032" y="1402318"/>
            <a:ext cx="5306378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Unlike competitors, InsightfulMastery uniquely combines rigorous administrative oversight with dynamic community-driven content creation.</a:t>
            </a:r>
            <a:endParaRPr lang="en-US" sz="10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4212" y="1064419"/>
            <a:ext cx="8115657" cy="8115657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448032" y="9467969"/>
            <a:ext cx="288012" cy="288012"/>
          </a:xfrm>
          <a:prstGeom prst="roundRect">
            <a:avLst>
              <a:gd name="adj" fmla="val 1867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64037" y="9511903"/>
            <a:ext cx="2175510" cy="188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Admin-Vetted Content Quality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864037" y="9776936"/>
            <a:ext cx="4055388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Every question and resource undergoes thorough approval by expert administrators, ensuring 100% accuracy and reliability.</a:t>
            </a:r>
            <a:endParaRPr lang="en-US" sz="1000" dirty="0"/>
          </a:p>
        </p:txBody>
      </p:sp>
      <p:sp>
        <p:nvSpPr>
          <p:cNvPr id="9" name="Shape 6"/>
          <p:cNvSpPr/>
          <p:nvPr/>
        </p:nvSpPr>
        <p:spPr>
          <a:xfrm>
            <a:off x="5079444" y="9467969"/>
            <a:ext cx="288012" cy="288012"/>
          </a:xfrm>
          <a:prstGeom prst="roundRect">
            <a:avLst>
              <a:gd name="adj" fmla="val 1867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495449" y="9511903"/>
            <a:ext cx="2472690" cy="188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Complete Resource Centralization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5495449" y="9776936"/>
            <a:ext cx="4055388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Integrated PDF and DOC viewer for seamless access to reference books, previous papers, and supplementary materials.</a:t>
            </a:r>
            <a:endParaRPr lang="en-US" sz="1000" dirty="0"/>
          </a:p>
        </p:txBody>
      </p:sp>
      <p:sp>
        <p:nvSpPr>
          <p:cNvPr id="12" name="Shape 9"/>
          <p:cNvSpPr/>
          <p:nvPr/>
        </p:nvSpPr>
        <p:spPr>
          <a:xfrm>
            <a:off x="9710857" y="9467969"/>
            <a:ext cx="288012" cy="288012"/>
          </a:xfrm>
          <a:prstGeom prst="roundRect">
            <a:avLst>
              <a:gd name="adj" fmla="val 1867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126861" y="9511903"/>
            <a:ext cx="2229207" cy="188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Direct Expert Support Channel</a:t>
            </a:r>
            <a:endParaRPr lang="en-US" sz="1150" dirty="0"/>
          </a:p>
        </p:txBody>
      </p:sp>
      <p:sp>
        <p:nvSpPr>
          <p:cNvPr id="14" name="Text 11"/>
          <p:cNvSpPr/>
          <p:nvPr/>
        </p:nvSpPr>
        <p:spPr>
          <a:xfrm>
            <a:off x="10126861" y="9776936"/>
            <a:ext cx="4055388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Built-in communication bridge connecting student queries with instant admin responses and subject matter experts.</a:t>
            </a:r>
            <a:endParaRPr lang="en-US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32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0527" y="498277"/>
            <a:ext cx="7875746" cy="1065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Market Research &amp; Opportunity Analysis</a:t>
            </a:r>
            <a:endParaRPr lang="en-US" sz="3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20527" y="1835825"/>
            <a:ext cx="543520" cy="5435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20527" y="2605802"/>
            <a:ext cx="2200513" cy="266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Target Demographics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6120527" y="2980849"/>
            <a:ext cx="7875746" cy="579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Students aged 18–30 preparing for Civil Services, Engineering entrance, and Government job examinations across India.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20527" y="3922990"/>
            <a:ext cx="543520" cy="5435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20527" y="4692968"/>
            <a:ext cx="2131695" cy="266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Market Potential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6120527" y="5068014"/>
            <a:ext cx="7875746" cy="579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Indian EdTech sector is projected to reach $10B+ by 2025, with Test Preparation emerging as the fastest-growing segment.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20527" y="6010156"/>
            <a:ext cx="543520" cy="5435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20527" y="6780133"/>
            <a:ext cx="2131695" cy="266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User Preferences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6120527" y="7155180"/>
            <a:ext cx="7875746" cy="579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85% of surveyed aspirants prefer digital platforms that store reference materials, eliminating the burden of physical books.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8669" y="895231"/>
            <a:ext cx="10887313" cy="654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User Journey: From Onboarding to Mastery</a:t>
            </a:r>
            <a:endParaRPr lang="en-US" sz="4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8669" y="1994535"/>
            <a:ext cx="1112401" cy="13349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13478" y="2216944"/>
            <a:ext cx="2617470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Simple Onboarding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2113478" y="2677478"/>
            <a:ext cx="11738253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Quick sign-up process requiring only email and basic details—students start learning within minutes.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69" y="3329464"/>
            <a:ext cx="1112401" cy="133492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13478" y="3551872"/>
            <a:ext cx="2617470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Intuitive Dashboard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2113478" y="4012406"/>
            <a:ext cx="11738253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Visual grid displaying all major exams (UPSC, GATE, SSC, APPSC) with clear navigation and personalized recommendations.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69" y="4664393"/>
            <a:ext cx="1112401" cy="13349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13478" y="4886801"/>
            <a:ext cx="2653665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Learning Hub Access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2113478" y="5347335"/>
            <a:ext cx="11738253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Users select their target exam, access curated resources, download materials, and begin interactive quiz sessions.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669" y="5999321"/>
            <a:ext cx="1112401" cy="133492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113478" y="6221730"/>
            <a:ext cx="2635925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Admin Control Panel</a:t>
            </a:r>
            <a:endParaRPr lang="en-US" sz="2050" dirty="0"/>
          </a:p>
        </p:txBody>
      </p:sp>
      <p:sp>
        <p:nvSpPr>
          <p:cNvPr id="14" name="Text 8"/>
          <p:cNvSpPr/>
          <p:nvPr/>
        </p:nvSpPr>
        <p:spPr>
          <a:xfrm>
            <a:off x="2113478" y="6682264"/>
            <a:ext cx="11738253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Comprehensive dashboard for monitoring user growth, managing question banks, and maintaining content quality standards.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82212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Prototype UI: Design Philosophy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828449"/>
            <a:ext cx="3442335" cy="844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Clean, Minimalist Interface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324124" y="3912394"/>
            <a:ext cx="3442335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Deliberately simplified design reduces cognitive load during intensive study sessions, allowing students to focus on learning rather than navigation.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0357961" y="2828449"/>
            <a:ext cx="3442335" cy="844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Role-Based Access Control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0357961" y="3912394"/>
            <a:ext cx="34423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Admin View: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Statistics-heavy dashboard with approval workflows and content management tools.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0357961" y="5659874"/>
            <a:ext cx="34423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Student View: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Progress-focused interface featuring "Resume Quiz" and "Download Material" functions for seamless learning.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7938" y="509945"/>
            <a:ext cx="6873597" cy="544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Technology Stack &amp; Architecture</a:t>
            </a:r>
            <a:endParaRPr lang="en-US" sz="3400" dirty="0"/>
          </a:p>
        </p:txBody>
      </p:sp>
      <p:sp>
        <p:nvSpPr>
          <p:cNvPr id="3" name="Shape 1"/>
          <p:cNvSpPr/>
          <p:nvPr/>
        </p:nvSpPr>
        <p:spPr>
          <a:xfrm>
            <a:off x="647938" y="1424702"/>
            <a:ext cx="13334524" cy="1110853"/>
          </a:xfrm>
          <a:prstGeom prst="roundRect">
            <a:avLst>
              <a:gd name="adj" fmla="val 700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ABAD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70798" y="1447562"/>
            <a:ext cx="740569" cy="1065133"/>
          </a:xfrm>
          <a:prstGeom prst="roundRect">
            <a:avLst>
              <a:gd name="adj" fmla="val 6796"/>
            </a:avLst>
          </a:prstGeom>
          <a:solidFill>
            <a:srgbClr val="F4D4F7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98446" y="1841183"/>
            <a:ext cx="277654" cy="27765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596509" y="1632704"/>
            <a:ext cx="217812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Frontend Layer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596509" y="2015966"/>
            <a:ext cx="12177951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React Native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or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Flutter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cross-platform mobile applications ensuring consistent experience on Android and iOS devices.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47938" y="2720697"/>
            <a:ext cx="13334524" cy="1110853"/>
          </a:xfrm>
          <a:prstGeom prst="roundRect">
            <a:avLst>
              <a:gd name="adj" fmla="val 700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ABADD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70798" y="2743557"/>
            <a:ext cx="740569" cy="1065133"/>
          </a:xfrm>
          <a:prstGeom prst="roundRect">
            <a:avLst>
              <a:gd name="adj" fmla="val 6796"/>
            </a:avLst>
          </a:prstGeom>
          <a:solidFill>
            <a:srgbClr val="F4D4F7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8446" y="3137178"/>
            <a:ext cx="277654" cy="27765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596509" y="2928699"/>
            <a:ext cx="245911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Backend Infrastructure</a:t>
            </a:r>
            <a:endParaRPr lang="en-US" sz="1700" dirty="0"/>
          </a:p>
        </p:txBody>
      </p:sp>
      <p:sp>
        <p:nvSpPr>
          <p:cNvPr id="12" name="Text 8"/>
          <p:cNvSpPr/>
          <p:nvPr/>
        </p:nvSpPr>
        <p:spPr>
          <a:xfrm>
            <a:off x="1596509" y="3311962"/>
            <a:ext cx="12177951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Node.js with Express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framework providing robust, scalable server architecture for handling concurrent user requests efficiently.</a:t>
            </a:r>
            <a:endParaRPr lang="en-US" sz="1450" dirty="0"/>
          </a:p>
        </p:txBody>
      </p:sp>
      <p:sp>
        <p:nvSpPr>
          <p:cNvPr id="13" name="Shape 9"/>
          <p:cNvSpPr/>
          <p:nvPr/>
        </p:nvSpPr>
        <p:spPr>
          <a:xfrm>
            <a:off x="647938" y="4016693"/>
            <a:ext cx="13334524" cy="1110853"/>
          </a:xfrm>
          <a:prstGeom prst="roundRect">
            <a:avLst>
              <a:gd name="adj" fmla="val 700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ABADD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670798" y="4039553"/>
            <a:ext cx="740569" cy="1065133"/>
          </a:xfrm>
          <a:prstGeom prst="roundRect">
            <a:avLst>
              <a:gd name="adj" fmla="val 6796"/>
            </a:avLst>
          </a:prstGeom>
          <a:solidFill>
            <a:srgbClr val="F4D4F7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8446" y="4433173"/>
            <a:ext cx="277654" cy="277654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596509" y="4224695"/>
            <a:ext cx="217812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Data Management</a:t>
            </a:r>
            <a:endParaRPr lang="en-US" sz="1700" dirty="0"/>
          </a:p>
        </p:txBody>
      </p:sp>
      <p:sp>
        <p:nvSpPr>
          <p:cNvPr id="17" name="Text 12"/>
          <p:cNvSpPr/>
          <p:nvPr/>
        </p:nvSpPr>
        <p:spPr>
          <a:xfrm>
            <a:off x="1596509" y="4607957"/>
            <a:ext cx="12177951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PostgreSQL via Supabase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ensuring secure storage of user data, exam records, and performance analytics with real-time capabilities.</a:t>
            </a:r>
            <a:endParaRPr lang="en-US" sz="1450" dirty="0"/>
          </a:p>
        </p:txBody>
      </p:sp>
      <p:sp>
        <p:nvSpPr>
          <p:cNvPr id="18" name="Shape 13"/>
          <p:cNvSpPr/>
          <p:nvPr/>
        </p:nvSpPr>
        <p:spPr>
          <a:xfrm>
            <a:off x="647938" y="5312688"/>
            <a:ext cx="13334524" cy="1110853"/>
          </a:xfrm>
          <a:prstGeom prst="roundRect">
            <a:avLst>
              <a:gd name="adj" fmla="val 700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ABADD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670798" y="5335548"/>
            <a:ext cx="740569" cy="1065133"/>
          </a:xfrm>
          <a:prstGeom prst="roundRect">
            <a:avLst>
              <a:gd name="adj" fmla="val 6796"/>
            </a:avLst>
          </a:prstGeom>
          <a:solidFill>
            <a:srgbClr val="F4D4F7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446" y="5729168"/>
            <a:ext cx="277654" cy="277654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596509" y="5520690"/>
            <a:ext cx="217812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File Storage</a:t>
            </a:r>
            <a:endParaRPr lang="en-US" sz="1700" dirty="0"/>
          </a:p>
        </p:txBody>
      </p:sp>
      <p:sp>
        <p:nvSpPr>
          <p:cNvPr id="22" name="Text 16"/>
          <p:cNvSpPr/>
          <p:nvPr/>
        </p:nvSpPr>
        <p:spPr>
          <a:xfrm>
            <a:off x="1596509" y="5903952"/>
            <a:ext cx="12177951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AWS S3 or Supabase Storage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reliable hosting of PDF documents, reference books, and multimedia educational content.</a:t>
            </a:r>
            <a:endParaRPr lang="en-US" sz="1450" dirty="0"/>
          </a:p>
        </p:txBody>
      </p:sp>
      <p:sp>
        <p:nvSpPr>
          <p:cNvPr id="23" name="Shape 17"/>
          <p:cNvSpPr/>
          <p:nvPr/>
        </p:nvSpPr>
        <p:spPr>
          <a:xfrm>
            <a:off x="647938" y="6608683"/>
            <a:ext cx="13334524" cy="1110853"/>
          </a:xfrm>
          <a:prstGeom prst="roundRect">
            <a:avLst>
              <a:gd name="adj" fmla="val 700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ABADD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670798" y="6631543"/>
            <a:ext cx="740569" cy="1065133"/>
          </a:xfrm>
          <a:prstGeom prst="roundRect">
            <a:avLst>
              <a:gd name="adj" fmla="val 6796"/>
            </a:avLst>
          </a:prstGeom>
          <a:solidFill>
            <a:srgbClr val="F4D4F7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8446" y="7025164"/>
            <a:ext cx="277654" cy="277654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1596509" y="6816685"/>
            <a:ext cx="217812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Security Layer</a:t>
            </a:r>
            <a:endParaRPr lang="en-US" sz="1700" dirty="0"/>
          </a:p>
        </p:txBody>
      </p:sp>
      <p:sp>
        <p:nvSpPr>
          <p:cNvPr id="27" name="Text 20"/>
          <p:cNvSpPr/>
          <p:nvPr/>
        </p:nvSpPr>
        <p:spPr>
          <a:xfrm>
            <a:off x="1596509" y="7199948"/>
            <a:ext cx="12177951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OAuth 2.0 and JWT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authentication protocols ensuring secure login for both administrators and students with encrypted data transmission.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2025-12-26T09:49:37Z</dcterms:created>
  <dcterms:modified xsi:type="dcterms:W3CDTF">2025-12-26T09:49:37Z</dcterms:modified>
</cp:coreProperties>
</file>